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6" r:id="rId5"/>
    <p:sldId id="275" r:id="rId6"/>
    <p:sldId id="276" r:id="rId7"/>
    <p:sldId id="277" r:id="rId8"/>
    <p:sldId id="269" r:id="rId9"/>
    <p:sldId id="270" r:id="rId10"/>
    <p:sldId id="257" r:id="rId11"/>
    <p:sldId id="267" r:id="rId12"/>
    <p:sldId id="268" r:id="rId13"/>
    <p:sldId id="271" r:id="rId14"/>
    <p:sldId id="272" r:id="rId15"/>
    <p:sldId id="274" r:id="rId16"/>
    <p:sldId id="273" r:id="rId17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1777E161-D0DE-4D31-91FE-E2AD8AAC6AAC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ru-RU" noProof="1"/>
            <a:t>Решение выражений по </a:t>
          </a:r>
          <a:r>
            <a:rPr lang="ru-RU" noProof="1">
              <a:latin typeface="Segoe UI Black" panose="020B0A02040204020203" pitchFamily="34" charset="0"/>
              <a:ea typeface="Segoe UI Black" panose="020B0A02040204020203" pitchFamily="34" charset="0"/>
            </a:rPr>
            <a:t>математике</a:t>
          </a:r>
        </a:p>
      </dgm:t>
    </dgm:pt>
    <dgm:pt modelId="{50E45982-4B36-4BD3-ABAD-204FBA61FF0E}" type="parTrans" cxnId="{A341BC0D-6DD3-4979-9832-08DC41068DC6}">
      <dgm:prSet/>
      <dgm:spPr/>
      <dgm:t>
        <a:bodyPr rtlCol="0"/>
        <a:lstStyle/>
        <a:p>
          <a:pPr rtl="0"/>
          <a:endParaRPr lang="ru-RU" noProof="1"/>
        </a:p>
      </dgm:t>
    </dgm:pt>
    <dgm:pt modelId="{FB489039-8D8A-4FC2-9B37-994383FDE902}" type="sibTrans" cxnId="{A341BC0D-6DD3-4979-9832-08DC41068DC6}">
      <dgm:prSet/>
      <dgm:spPr/>
      <dgm:t>
        <a:bodyPr rtlCol="0"/>
        <a:lstStyle/>
        <a:p>
          <a:pPr rtl="0"/>
          <a:endParaRPr lang="ru-RU" noProof="1"/>
        </a:p>
      </dgm:t>
    </dgm:pt>
    <dgm:pt modelId="{A0E3938A-38FD-4C6B-BC76-DCF294EE93DC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ru-RU" noProof="1"/>
            <a:t>Решение задач по </a:t>
          </a:r>
          <a:r>
            <a:rPr lang="ru-RU" noProof="1">
              <a:latin typeface="Arial Black" panose="020B0A04020102020204" pitchFamily="34" charset="0"/>
            </a:rPr>
            <a:t>физике</a:t>
          </a:r>
        </a:p>
      </dgm:t>
    </dgm:pt>
    <dgm:pt modelId="{8655D1BC-F152-4DA3-90FE-11A6554E87C9}" type="parTrans" cxnId="{F1960191-6C4D-45E6-A70C-022CDEE00113}">
      <dgm:prSet/>
      <dgm:spPr/>
      <dgm:t>
        <a:bodyPr rtlCol="0"/>
        <a:lstStyle/>
        <a:p>
          <a:pPr rtl="0"/>
          <a:endParaRPr lang="ru-RU" noProof="1"/>
        </a:p>
      </dgm:t>
    </dgm:pt>
    <dgm:pt modelId="{7DE219E0-15AA-4B4B-9BED-F21993E27992}" type="sibTrans" cxnId="{F1960191-6C4D-45E6-A70C-022CDEE00113}">
      <dgm:prSet/>
      <dgm:spPr/>
      <dgm:t>
        <a:bodyPr rtlCol="0"/>
        <a:lstStyle/>
        <a:p>
          <a:pPr rtl="0"/>
          <a:endParaRPr lang="ru-RU" noProof="1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0" presStyleCnt="2"/>
      <dgm:spPr>
        <a:ln>
          <a:noFill/>
        </a:ln>
      </dgm:spPr>
      <dgm:extLst/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0" presStyleCnt="2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1" presStyleCnt="2" custLinFactNeighborX="-4126" custLinFactNeighborY="1073"/>
      <dgm:spPr>
        <a:ln>
          <a:noFill/>
        </a:ln>
      </dgm:spPr>
      <dgm:extLst/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0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1960191-6C4D-45E6-A70C-022CDEE00113}" srcId="{34FF870C-5D9B-4878-9827-A3D8F8D3B4C3}" destId="{A0E3938A-38FD-4C6B-BC76-DCF294EE93DC}" srcOrd="1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1C669417-79B7-433E-A975-738A07EE9783}" type="presParOf" srcId="{D2FA40C6-C0ED-46A3-92CE-B081053B2BA8}" destId="{F181BEB4-66E0-4B62-8712-BD0A64659834}" srcOrd="0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1" destOrd="0" presId="urn:microsoft.com/office/officeart/2018/5/layout/IconLeafLabelList"/>
    <dgm:cxn modelId="{8A2DCF1E-4E06-4424-AA2E-B74ACB475E11}" type="presParOf" srcId="{D2FA40C6-C0ED-46A3-92CE-B081053B2BA8}" destId="{59EC7549-F063-437F-8388-459A5C769816}" srcOrd="2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81F59E-BE24-4A43-8B4D-78AE486DB35A}">
      <dsp:nvSpPr>
        <dsp:cNvPr id="0" name=""/>
        <dsp:cNvSpPr/>
      </dsp:nvSpPr>
      <dsp:spPr>
        <a:xfrm>
          <a:off x="1637803" y="13199"/>
          <a:ext cx="2161687" cy="2161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2098490" y="473887"/>
          <a:ext cx="1240312" cy="1240312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946771" y="2848200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2200" kern="1200" noProof="1"/>
            <a:t>Решение выражений по </a:t>
          </a:r>
          <a:r>
            <a:rPr lang="ru-RU" sz="2200" kern="1200" noProof="1">
              <a:latin typeface="Segoe UI Black" panose="020B0A02040204020203" pitchFamily="34" charset="0"/>
              <a:ea typeface="Segoe UI Black" panose="020B0A02040204020203" pitchFamily="34" charset="0"/>
            </a:rPr>
            <a:t>математике</a:t>
          </a:r>
        </a:p>
      </dsp:txBody>
      <dsp:txXfrm>
        <a:off x="946771" y="2848200"/>
        <a:ext cx="3543750" cy="720000"/>
      </dsp:txXfrm>
    </dsp:sp>
    <dsp:sp modelId="{81253FDF-02A1-40D1-89CA-3EA7AF168FD7}">
      <dsp:nvSpPr>
        <dsp:cNvPr id="0" name=""/>
        <dsp:cNvSpPr/>
      </dsp:nvSpPr>
      <dsp:spPr>
        <a:xfrm>
          <a:off x="5801709" y="13199"/>
          <a:ext cx="2161687" cy="2161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6211221" y="487196"/>
          <a:ext cx="1240312" cy="1240312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5110678" y="2848200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2200" kern="1200" noProof="1"/>
            <a:t>Решение задач по </a:t>
          </a:r>
          <a:r>
            <a:rPr lang="ru-RU" sz="2200" kern="1200" noProof="1">
              <a:latin typeface="Arial Black" panose="020B0A04020102020204" pitchFamily="34" charset="0"/>
            </a:rPr>
            <a:t>физике</a:t>
          </a:r>
        </a:p>
      </dsp:txBody>
      <dsp:txXfrm>
        <a:off x="5110678" y="2848200"/>
        <a:ext cx="354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Список значков в форме листа с подписями"/>
  <dgm:desc val="Используется для отображения непоследовательных или сгруппированных блоков данных, сопровождаемых соответствующими визуальными элементами. Рекомендуется использовать значки или небольшие изображения с краткими текстовыми подписями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17DA11-C303-4A04-9AF2-EF24B1E87EB5}" type="datetime1">
              <a:rPr lang="ru-RU" noProof="1" smtClean="0"/>
              <a:t>13.05.2025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DCCDE4-FD8A-43B2-8197-BFE9DD7FC968}" type="datetime1">
              <a:rPr lang="ru-RU" noProof="1" smtClean="0"/>
              <a:t>13.05.2025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D3DB482-F95D-48D6-B851-CB0BBBBB19A9}" type="datetime1">
              <a:rPr lang="ru-RU" noProof="1" smtClean="0"/>
              <a:t>13.05.2025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grpSp>
        <p:nvGrpSpPr>
          <p:cNvPr id="7" name="Группа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Полилиния 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Полилиния 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CDC9F1-268A-4091-BAC6-2494ACC909FC}" type="datetime1">
              <a:rPr lang="ru-RU" noProof="1" smtClean="0"/>
              <a:t>13.05.2025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9B3565-1F76-420A-B78B-C2C9097FF6FB}" type="datetime1">
              <a:rPr lang="ru-RU" noProof="1" smtClean="0"/>
              <a:t>13.05.2025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4D125-5C3A-41D5-90C4-866B6664178E}" type="datetime1">
              <a:rPr lang="ru-RU" noProof="1" smtClean="0"/>
              <a:t>13.05.2025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C327E36-CB2D-4A1C-8C2B-9983D24B7C7D}" type="datetime1">
              <a:rPr lang="ru-RU" noProof="1" smtClean="0"/>
              <a:t>13.05.2025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7" name="Полилиния 6" title="Отметки-уголки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088400-CDC8-4849-A72E-926264E26C00}" type="datetime1">
              <a:rPr lang="ru-RU" noProof="1" smtClean="0"/>
              <a:t>13.05.2025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49CBAE-AF0A-42A3-BDB4-1438573F8ABA}" type="datetime1">
              <a:rPr lang="ru-RU" noProof="1" smtClean="0"/>
              <a:t>13.05.2025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B284DF-F3AE-4C6D-B27A-5F5A94BB17DE}" type="datetime1">
              <a:rPr lang="ru-RU" noProof="1" smtClean="0"/>
              <a:t>13.05.2025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E0A4B-A8AC-45B6-9A53-81E2E3636ED8}" type="datetime1">
              <a:rPr lang="ru-RU" noProof="1" smtClean="0"/>
              <a:t>13.05.2025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E424DF1-A180-4FEF-B716-7D70235CFA39}" type="datetime1">
              <a:rPr lang="ru-RU" noProof="1" smtClean="0"/>
              <a:t>13.05.2025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55A7CB3-46D4-4B4A-A661-60E13D0BC640}" type="datetime1">
              <a:rPr lang="ru-RU" noProof="1" smtClean="0"/>
              <a:t>13.05.2025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48AAA74-EBDF-4065-BA01-EAD1E46D84DC}" type="datetime1">
              <a:rPr lang="ru-RU" noProof="1" smtClean="0"/>
              <a:t>13.05.2025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 8" title="Боковая панель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23" name="Рисунок 22" descr="очень крупный план графика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00"/>
          <a:stretch/>
        </p:blipFill>
        <p:spPr>
          <a:xfrm>
            <a:off x="6138004" y="5972538"/>
            <a:ext cx="403623" cy="227038"/>
          </a:xfrm>
          <a:prstGeom prst="rect">
            <a:avLst/>
          </a:prstGeom>
        </p:spPr>
      </p:pic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en-US" sz="3200" noProof="1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Mintear</a:t>
            </a:r>
            <a:endParaRPr lang="ru-RU" sz="3200" noProof="1">
              <a:solidFill>
                <a:srgbClr val="FFFFF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2474428" y="7126867"/>
            <a:ext cx="58724" cy="45719"/>
          </a:xfrm>
        </p:spPr>
        <p:txBody>
          <a:bodyPr rtlCol="0">
            <a:normAutofit fontScale="25000" lnSpcReduction="20000"/>
          </a:bodyPr>
          <a:lstStyle/>
          <a:p>
            <a:pPr algn="l" rtl="0">
              <a:spcAft>
                <a:spcPts val="600"/>
              </a:spcAft>
            </a:pPr>
            <a:endParaRPr lang="ru-RU" sz="1800" noProof="1">
              <a:solidFill>
                <a:srgbClr val="FFFFFF"/>
              </a:solidFill>
            </a:endParaRPr>
          </a:p>
        </p:txBody>
      </p:sp>
      <p:pic>
        <p:nvPicPr>
          <p:cNvPr id="5" name="2025-05-12 22-32-16">
            <a:hlinkClick r:id="" action="ppaction://media"/>
            <a:extLst>
              <a:ext uri="{FF2B5EF4-FFF2-40B4-BE49-F238E27FC236}">
                <a16:creationId xmlns:a16="http://schemas.microsoft.com/office/drawing/2014/main" id="{B3CDDFFF-EA75-4A27-8464-F79699E773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4652562" cy="2617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DEB25C-43A9-4BBC-9787-D6AA672C7D0A}"/>
              </a:ext>
            </a:extLst>
          </p:cNvPr>
          <p:cNvSpPr txBox="1"/>
          <p:nvPr/>
        </p:nvSpPr>
        <p:spPr>
          <a:xfrm>
            <a:off x="7070161" y="5329337"/>
            <a:ext cx="165397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ТЕЛЕГРАММ БОТ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D38F1D-6AFE-4773-A613-4C6BB8A573D4}"/>
              </a:ext>
            </a:extLst>
          </p:cNvPr>
          <p:cNvSpPr/>
          <p:nvPr/>
        </p:nvSpPr>
        <p:spPr>
          <a:xfrm>
            <a:off x="7464135" y="100799"/>
            <a:ext cx="646266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Токмаков Степан</a:t>
            </a:r>
            <a:b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МФ-72</a:t>
            </a:r>
            <a:b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b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dirty="0" err="1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ItsMinTear</a:t>
            </a:r>
            <a:b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ds : stepashkalox 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min.tear</a:t>
            </a:r>
            <a:b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Stepashka13</a:t>
            </a:r>
            <a:endParaRPr lang="ru-RU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B7D85E1-05F6-42FC-82B4-3803809CE5CE}"/>
              </a:ext>
            </a:extLst>
          </p:cNvPr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DE10704-D4B3-41E8-BDB0-52451648515F}"/>
              </a:ext>
            </a:extLst>
          </p:cNvPr>
          <p:cNvSpPr/>
          <p:nvPr/>
        </p:nvSpPr>
        <p:spPr>
          <a:xfrm>
            <a:off x="10044157" y="58190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US" dirty="0" err="1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MinTearB_bot</a:t>
            </a:r>
            <a:br>
              <a:rPr lang="ru-RU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57F09A-AB59-4463-BA57-69B1F2F2E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096238"/>
            <a:ext cx="3667125" cy="1752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6058204-2D26-4F9F-9C31-F7E9029B6F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29" y="3351431"/>
            <a:ext cx="3677895" cy="7176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A660C2C-05D7-43AF-B468-A81F869E84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1060" y="3464940"/>
            <a:ext cx="1418764" cy="35858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298030-16E2-4265-AC34-9EE988D154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427" y="3823529"/>
            <a:ext cx="8667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>
            <a:extLst>
              <a:ext uri="{FF2B5EF4-FFF2-40B4-BE49-F238E27FC236}">
                <a16:creationId xmlns:a16="http://schemas.microsoft.com/office/drawing/2014/main" id="{58EDD814-0ECB-40D1-B93D-2C7EF4ED8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791" y="6293037"/>
            <a:ext cx="9601200" cy="3581400"/>
          </a:xfrm>
        </p:spPr>
        <p:txBody>
          <a:bodyPr/>
          <a:lstStyle/>
          <a:p>
            <a:r>
              <a:rPr lang="en-US" dirty="0" err="1"/>
              <a:t>eshkere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F16CEA-E4A3-4276-81D5-56DFE6F6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Бот</a:t>
            </a:r>
            <a:r>
              <a:rPr lang="ru-RU" dirty="0">
                <a:latin typeface="Arial Black" panose="020B0A04020102020204" pitchFamily="34" charset="0"/>
              </a:rPr>
              <a:t> </a:t>
            </a:r>
            <a:r>
              <a:rPr lang="ru-RU" u="sng" dirty="0">
                <a:latin typeface="Arial Black" panose="020B0A04020102020204" pitchFamily="34" charset="0"/>
              </a:rPr>
              <a:t>не глупый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0E1F0A8-60FC-4B40-B1B7-E5389D3A9569}"/>
              </a:ext>
            </a:extLst>
          </p:cNvPr>
          <p:cNvSpPr/>
          <p:nvPr/>
        </p:nvSpPr>
        <p:spPr>
          <a:xfrm>
            <a:off x="2446474" y="2087118"/>
            <a:ext cx="7304277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Если </a:t>
            </a:r>
            <a:r>
              <a:rPr lang="ru-RU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пользователь</a:t>
            </a:r>
            <a:r>
              <a:rPr lang="ru-RU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попытается обмануть</a:t>
            </a:r>
            <a:r>
              <a:rPr lang="ru-RU" sz="40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Бота</a:t>
            </a:r>
            <a:r>
              <a:rPr lang="ru-RU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то </a:t>
            </a:r>
            <a:r>
              <a:rPr lang="ru-RU" sz="40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Бот</a:t>
            </a:r>
            <a:r>
              <a:rPr lang="ru-RU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попросит повторить </a:t>
            </a:r>
            <a:r>
              <a:rPr lang="ru-RU" sz="4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действие</a:t>
            </a:r>
            <a:r>
              <a:rPr lang="ru-RU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ещё раз, а не сломается</a:t>
            </a:r>
            <a:endParaRPr lang="ru-RU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F288F7-C549-410D-A545-464F83DF5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946" y="6038850"/>
            <a:ext cx="4781550" cy="647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7D5F44-D040-4846-A04F-10C7471DD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2" y="5840708"/>
            <a:ext cx="3594944" cy="101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77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095285-DBE9-4905-A223-AEA5178B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975" y="1568740"/>
            <a:ext cx="9412449" cy="78856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Бот</a:t>
            </a:r>
            <a:r>
              <a:rPr lang="ru-RU" dirty="0">
                <a:latin typeface="Arial Black" panose="020B0A04020102020204" pitchFamily="34" charset="0"/>
              </a:rPr>
              <a:t> имеет секретные команды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8502EE4-3D80-4E0D-BE2B-DACEDECFA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142" y="0"/>
            <a:ext cx="2247900" cy="81915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24663F5-6912-4DFE-BC92-FA9ABC99ECE4}"/>
              </a:ext>
            </a:extLst>
          </p:cNvPr>
          <p:cNvSpPr/>
          <p:nvPr/>
        </p:nvSpPr>
        <p:spPr>
          <a:xfrm>
            <a:off x="775489" y="3106897"/>
            <a:ext cx="1124593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Бот 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может выдать дополнительную информацию при использовании определённой команды.</a:t>
            </a:r>
            <a:b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Это сделано, чтобы придать больше развлекательности </a:t>
            </a:r>
            <a:r>
              <a:rPr lang="ru-RU" sz="32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Бота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991EBD-DCF3-4B32-A97D-4A0D58A28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257" y="4750398"/>
            <a:ext cx="2880743" cy="210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04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8CD31-5E73-4B2F-ADF9-B57C4078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Выключение компьютера</a:t>
            </a:r>
            <a:r>
              <a:rPr lang="en-US" dirty="0">
                <a:latin typeface="Arial Black" panose="020B0A04020102020204" pitchFamily="34" charset="0"/>
              </a:rPr>
              <a:t>: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C6C8E5-062D-4908-B813-85401B7D6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После ввода</a:t>
            </a:r>
            <a:r>
              <a:rPr lang="ru-RU" sz="3200" dirty="0">
                <a:solidFill>
                  <a:srgbClr val="92D050"/>
                </a:solidFill>
              </a:rPr>
              <a:t> </a:t>
            </a:r>
            <a:r>
              <a:rPr lang="en-US" sz="3200" dirty="0">
                <a:solidFill>
                  <a:srgbClr val="92D050"/>
                </a:solidFill>
              </a:rPr>
              <a:t>/stop </a:t>
            </a:r>
            <a:r>
              <a:rPr lang="ru-RU" sz="3200" dirty="0"/>
              <a:t>в чат с</a:t>
            </a:r>
            <a:r>
              <a:rPr lang="ru-RU" sz="3200" dirty="0">
                <a:solidFill>
                  <a:schemeClr val="accent5">
                    <a:lumMod val="75000"/>
                  </a:schemeClr>
                </a:solidFill>
              </a:rPr>
              <a:t> Ботом</a:t>
            </a:r>
            <a:r>
              <a:rPr lang="ru-RU" sz="3200" dirty="0"/>
              <a:t>, компьютер отключается и пишется.</a:t>
            </a:r>
            <a:br>
              <a:rPr lang="ru-RU" sz="3200" dirty="0"/>
            </a:br>
            <a:r>
              <a:rPr lang="ru-RU" sz="3200" dirty="0"/>
              <a:t>«Компьютер выключен. Чтобы включить, напиши </a:t>
            </a:r>
            <a:r>
              <a:rPr lang="en-US" sz="3200" dirty="0">
                <a:solidFill>
                  <a:srgbClr val="92D050"/>
                </a:solidFill>
              </a:rPr>
              <a:t>/start</a:t>
            </a:r>
            <a:r>
              <a:rPr lang="ru-RU" sz="3200" dirty="0"/>
              <a:t>» </a:t>
            </a:r>
            <a:br>
              <a:rPr lang="ru-RU" sz="3200" dirty="0"/>
            </a:br>
            <a:r>
              <a:rPr lang="ru-RU" sz="3200" dirty="0"/>
              <a:t>При следующем старте «компьютер» также запустится через несколько секунд.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0341D8-F960-4564-AA07-2B1DC4128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655" y="5910131"/>
            <a:ext cx="4739345" cy="94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30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03CEA4-E300-44CC-B4DD-97B24FC6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770" y="1011135"/>
            <a:ext cx="9601200" cy="1485900"/>
          </a:xfrm>
        </p:spPr>
        <p:txBody>
          <a:bodyPr>
            <a:normAutofit/>
          </a:bodyPr>
          <a:lstStyle/>
          <a:p>
            <a:r>
              <a:rPr lang="ru-RU" sz="5400" dirty="0">
                <a:latin typeface="Arial Black" panose="020B0A04020102020204" pitchFamily="34" charset="0"/>
              </a:rPr>
              <a:t>Спасибо за внимание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1F245D-23F0-4A76-B80D-22B4BB879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030" y="1924894"/>
            <a:ext cx="9601200" cy="3581400"/>
          </a:xfrm>
        </p:spPr>
        <p:txBody>
          <a:bodyPr>
            <a:normAutofit/>
          </a:bodyPr>
          <a:lstStyle/>
          <a:p>
            <a:r>
              <a:rPr lang="ru-RU" sz="3600" dirty="0"/>
              <a:t>В дальнейшем ожидается улучшение </a:t>
            </a:r>
            <a:r>
              <a:rPr lang="ru-RU" sz="3600" dirty="0">
                <a:solidFill>
                  <a:srgbClr val="00B0F0"/>
                </a:solidFill>
              </a:rPr>
              <a:t>Бота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240416-2E5E-4117-A1E1-461C5726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90" y="3090804"/>
            <a:ext cx="6715364" cy="18217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650221-A56E-49BD-AA02-2E08FAB79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960" y="3351948"/>
            <a:ext cx="2076637" cy="11082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21964B-BDA5-4DD5-866B-AA4B682C0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20" y="3806631"/>
            <a:ext cx="900780" cy="4807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64C5A0-7B45-4A86-9A42-3B9FF0810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90" y="4768116"/>
            <a:ext cx="6715364" cy="17858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E1443-6DEE-4637-9E12-F47CFBAF4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355" y="5050128"/>
            <a:ext cx="2257425" cy="3524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028BBD-5872-43CE-B6B3-4BD088875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194" y="5591225"/>
            <a:ext cx="2257425" cy="3524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0AAFB80-A6F4-453D-ACA5-C848F8667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048" y="6100063"/>
            <a:ext cx="508931" cy="17494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6543E1C-1E0B-4635-A8D7-0377C7E8E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8506" y="6231172"/>
            <a:ext cx="363160" cy="12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77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ADEA9-DFB4-4E4C-A794-6EFD77FD4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415" y="2043767"/>
            <a:ext cx="3544348" cy="972075"/>
          </a:xfrm>
        </p:spPr>
        <p:txBody>
          <a:bodyPr/>
          <a:lstStyle/>
          <a:p>
            <a:r>
              <a:rPr lang="en-US" dirty="0" err="1">
                <a:latin typeface="Arial Black" panose="020B0A04020102020204" pitchFamily="34" charset="0"/>
              </a:rPr>
              <a:t>Its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MinTear</a:t>
            </a:r>
            <a:endParaRPr lang="ru-RU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4D22C7-BA14-4984-A5B3-70F3C7CDF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8671" y="2801922"/>
            <a:ext cx="8158294" cy="306547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Помощник по проекту.</a:t>
            </a:r>
            <a:br>
              <a:rPr lang="ru-RU" dirty="0"/>
            </a:br>
            <a:r>
              <a:rPr lang="ru-RU" dirty="0"/>
              <a:t>С его помощью получилось сделать 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Бота</a:t>
            </a:r>
            <a:r>
              <a:rPr lang="ru-RU" dirty="0"/>
              <a:t> таким, какой он есть.</a:t>
            </a:r>
            <a:br>
              <a:rPr lang="ru-RU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B35B1C-2A34-43BF-BE55-44EC6F104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854" y="5695644"/>
            <a:ext cx="5533469" cy="11623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907151-0DC5-4270-8B5E-3DEED1EDE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371" y="5810249"/>
            <a:ext cx="942975" cy="5524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8DA866-039C-4A91-8809-1C5076DC0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077" y="5695644"/>
            <a:ext cx="942975" cy="5524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10317C-5B39-4171-89BC-8834F170A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843" y="6276822"/>
            <a:ext cx="942975" cy="5524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C966F1-5537-4462-A82E-48DD605C1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904" y="6248094"/>
            <a:ext cx="942975" cy="5524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EC0A94-A071-43BA-BF25-E71B35C7D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083" y="6201079"/>
            <a:ext cx="9429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76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656F52-29A0-49AA-B483-EFEA8ACA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717" y="1147195"/>
            <a:ext cx="9601200" cy="1485900"/>
          </a:xfrm>
        </p:spPr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При написании кода использовались библиотеки</a:t>
            </a:r>
            <a:r>
              <a:rPr lang="en-US" dirty="0">
                <a:latin typeface="Arial Black" panose="020B0A04020102020204" pitchFamily="34" charset="0"/>
              </a:rPr>
              <a:t>: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9133EC-A963-47A7-BF01-A7C63FD9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2994" y="2814506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sz="7200" dirty="0"/>
              <a:t>-</a:t>
            </a:r>
            <a:r>
              <a:rPr lang="en-US" sz="7200" dirty="0" err="1"/>
              <a:t>telebot</a:t>
            </a:r>
            <a:br>
              <a:rPr lang="en-US" sz="7200" dirty="0"/>
            </a:br>
            <a:r>
              <a:rPr lang="en-US" sz="7200" dirty="0"/>
              <a:t>-time</a:t>
            </a:r>
            <a:br>
              <a:rPr lang="en-US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27CB97-1EBA-4F93-B5A5-AA2B2E73A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384" y="5871244"/>
            <a:ext cx="3869059" cy="8315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9473EE-9455-421C-BCE9-18B88236D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169" y="6035005"/>
            <a:ext cx="12001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99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130224-0816-418D-8558-B39F1FF7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На данный момент код состоит из</a:t>
            </a:r>
            <a:r>
              <a:rPr lang="en-US" dirty="0">
                <a:latin typeface="Arial Black" panose="020B0A04020102020204" pitchFamily="34" charset="0"/>
              </a:rPr>
              <a:t>: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0E2BF1-DAC5-4442-8012-14ACA55FE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134</a:t>
            </a:r>
            <a:r>
              <a:rPr lang="ru-RU" sz="4400" dirty="0"/>
              <a:t>-х</a:t>
            </a:r>
            <a:r>
              <a:rPr lang="en-US" sz="4400" dirty="0"/>
              <a:t> </a:t>
            </a:r>
            <a:r>
              <a:rPr lang="ru-RU" sz="4400" dirty="0"/>
              <a:t>строчек, но в дальнейшем ожидается больше.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FBB0CC-C751-4DAF-80D5-8A09AC67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49" y="5744056"/>
            <a:ext cx="5270451" cy="11139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3D6E7E-FCEC-4EB5-856E-8D8CF867F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79" y="5950623"/>
            <a:ext cx="1276350" cy="3905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9CAC65-A4E5-41D4-AB39-6E669BC6C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5910503"/>
            <a:ext cx="12763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EC98F-CDF4-4BAB-8785-94309471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Включение компьютера</a:t>
            </a:r>
            <a:r>
              <a:rPr lang="en-US" dirty="0">
                <a:latin typeface="Arial Black" panose="020B0A04020102020204" pitchFamily="34" charset="0"/>
              </a:rPr>
              <a:t>: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7FB13D-2866-432C-BBCD-94993C88D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После ввода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92D050"/>
                </a:solidFill>
              </a:rPr>
              <a:t>/start </a:t>
            </a:r>
            <a:r>
              <a:rPr lang="ru-RU" sz="4000" dirty="0"/>
              <a:t>в чат с </a:t>
            </a:r>
            <a:r>
              <a:rPr lang="ru-RU" sz="4000" dirty="0">
                <a:solidFill>
                  <a:schemeClr val="accent5">
                    <a:lumMod val="75000"/>
                  </a:schemeClr>
                </a:solidFill>
              </a:rPr>
              <a:t>Ботом</a:t>
            </a:r>
            <a:r>
              <a:rPr lang="ru-RU" sz="4000" dirty="0"/>
              <a:t>, тот включает «компьютер» и через некоторое время готов к разговору с </a:t>
            </a:r>
            <a:r>
              <a:rPr lang="ru-RU" sz="4000" dirty="0">
                <a:solidFill>
                  <a:srgbClr val="FF0000"/>
                </a:solidFill>
              </a:rPr>
              <a:t>пользователем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4722BC-D89D-44AD-B8C9-7883F7B2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150" y="5268286"/>
            <a:ext cx="4551850" cy="162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47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08C579-38E3-4A19-8CE3-9E1E9A3F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46" y="2033472"/>
            <a:ext cx="9032308" cy="452778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4833B-932C-4C6E-8C16-5E7A2258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Первоначальный план работы 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Бота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1D0282-8534-4655-85FC-F862E95D4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300" y="0"/>
            <a:ext cx="33147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2" descr="Значок графического элемента SmartArt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9138416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5E776A58-CBB0-4DDF-8A28-F601EE092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357" y="1543050"/>
            <a:ext cx="3699507" cy="1485900"/>
          </a:xfrm>
        </p:spPr>
        <p:txBody>
          <a:bodyPr/>
          <a:lstStyle/>
          <a:p>
            <a:r>
              <a:rPr lang="ru-RU" dirty="0"/>
              <a:t>Что умеет бот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1032" name="Picture 8" descr="Purchase The Letter F Poster Online | DearSam.com">
            <a:extLst>
              <a:ext uri="{FF2B5EF4-FFF2-40B4-BE49-F238E27FC236}">
                <a16:creationId xmlns:a16="http://schemas.microsoft.com/office/drawing/2014/main" id="{7CC0B901-B3F1-4D28-A83C-1FF254472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702" y="2704050"/>
            <a:ext cx="1386542" cy="137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Более 107 400 работ на тему «знак плюс»: стоковые фото, картинки и  изображения royalty-free - iStock">
            <a:extLst>
              <a:ext uri="{FF2B5EF4-FFF2-40B4-BE49-F238E27FC236}">
                <a16:creationId xmlns:a16="http://schemas.microsoft.com/office/drawing/2014/main" id="{9EE95D84-370B-4213-8358-2A3B8DBA4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73" y="2704050"/>
            <a:ext cx="1372650" cy="137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07E81D-9371-49C7-B830-E53E4B347B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1475" y="76200"/>
            <a:ext cx="3981450" cy="10953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073EB7-9D4B-4224-860A-2C5D898B74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7589" y="6127900"/>
            <a:ext cx="3370466" cy="7301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E1DB50-289A-4F85-AD64-EEAC6AD5F0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9034" y="6260022"/>
            <a:ext cx="1005281" cy="34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864BA0-2082-43D5-8BD2-FF67837BF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29749"/>
            <a:ext cx="10263930" cy="1485900"/>
          </a:xfrm>
        </p:spPr>
        <p:txBody>
          <a:bodyPr/>
          <a:lstStyle/>
          <a:p>
            <a:r>
              <a:rPr lang="ru-RU" dirty="0"/>
              <a:t>Решение выражений по </a:t>
            </a:r>
            <a:r>
              <a:rPr lang="ru-RU" dirty="0">
                <a:latin typeface="Arial Black" panose="020B0A04020102020204" pitchFamily="34" charset="0"/>
              </a:rPr>
              <a:t>математике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E672EF-2F73-4C25-906C-00C8EABFD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58162"/>
            <a:ext cx="4962088" cy="1665215"/>
          </a:xfrm>
        </p:spPr>
        <p:txBody>
          <a:bodyPr>
            <a:noAutofit/>
          </a:bodyPr>
          <a:lstStyle/>
          <a:p>
            <a:r>
              <a:rPr lang="ru-RU" sz="3600" dirty="0"/>
              <a:t>Основные действия</a:t>
            </a:r>
            <a:r>
              <a:rPr lang="en-US" sz="3600" dirty="0"/>
              <a:t>:</a:t>
            </a:r>
            <a:br>
              <a:rPr lang="ru-RU" sz="3600" dirty="0"/>
            </a:br>
            <a:r>
              <a:rPr lang="ru-RU" sz="3600" dirty="0">
                <a:solidFill>
                  <a:srgbClr val="00B050"/>
                </a:solidFill>
              </a:rPr>
              <a:t>Сложение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Вычитание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Деление</a:t>
            </a:r>
            <a:br>
              <a:rPr lang="ru-RU" sz="3600" dirty="0">
                <a:solidFill>
                  <a:srgbClr val="00B050"/>
                </a:solidFill>
              </a:rPr>
            </a:br>
            <a:r>
              <a:rPr lang="ru-RU" sz="3600" dirty="0">
                <a:solidFill>
                  <a:srgbClr val="00B050"/>
                </a:solidFill>
              </a:rPr>
              <a:t>Умножение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E8A75D-6172-4FAC-9669-04199CEDA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275" y="4181475"/>
            <a:ext cx="3895725" cy="26765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C0566-7045-4B88-8AEA-BAD6328D8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137" y="4303553"/>
            <a:ext cx="1305248" cy="44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46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B5AC58-8913-402B-B087-C022E757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06586"/>
            <a:ext cx="9601200" cy="1485900"/>
          </a:xfrm>
        </p:spPr>
        <p:txBody>
          <a:bodyPr/>
          <a:lstStyle/>
          <a:p>
            <a:r>
              <a:rPr lang="ru-RU" dirty="0"/>
              <a:t>Решение задач по </a:t>
            </a:r>
            <a:r>
              <a:rPr lang="ru-RU" dirty="0">
                <a:latin typeface="Arial Black" panose="020B0A04020102020204" pitchFamily="34" charset="0"/>
              </a:rPr>
              <a:t>физике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162FF-6428-4D1C-B37F-EBC5AC594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Решение задач типа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ru-RU" sz="3200" dirty="0"/>
              <a:t>Нахождение </a:t>
            </a:r>
            <a:r>
              <a:rPr lang="ru-RU" sz="3200" dirty="0">
                <a:solidFill>
                  <a:srgbClr val="00B050"/>
                </a:solidFill>
              </a:rPr>
              <a:t>СИЛЫ</a:t>
            </a:r>
            <a:r>
              <a:rPr lang="ru-RU" sz="3200" dirty="0"/>
              <a:t> по массе и ускорению</a:t>
            </a:r>
            <a:br>
              <a:rPr lang="ru-RU" sz="3200" dirty="0"/>
            </a:br>
            <a:r>
              <a:rPr lang="ru-RU" sz="3200" dirty="0"/>
              <a:t>Нахождение </a:t>
            </a:r>
            <a:r>
              <a:rPr lang="ru-RU" sz="3200" dirty="0">
                <a:solidFill>
                  <a:srgbClr val="00B050"/>
                </a:solidFill>
              </a:rPr>
              <a:t>СКОРОСТИ</a:t>
            </a:r>
            <a:r>
              <a:rPr lang="ru-RU" sz="3200" dirty="0"/>
              <a:t> по расстоянию и времени</a:t>
            </a:r>
            <a:br>
              <a:rPr lang="ru-RU" sz="3200" dirty="0"/>
            </a:br>
            <a:r>
              <a:rPr lang="ru-RU" sz="3200" dirty="0"/>
              <a:t>Нахождение </a:t>
            </a:r>
            <a:r>
              <a:rPr lang="ru-RU" sz="3200" dirty="0">
                <a:solidFill>
                  <a:srgbClr val="00B050"/>
                </a:solidFill>
              </a:rPr>
              <a:t>ЭНЕРГИИ</a:t>
            </a:r>
            <a:r>
              <a:rPr lang="ru-RU" sz="3200" dirty="0"/>
              <a:t> по массе и высоте</a:t>
            </a:r>
            <a:br>
              <a:rPr lang="ru-RU" sz="3200" dirty="0"/>
            </a:br>
            <a:r>
              <a:rPr lang="ru-RU" sz="3200" dirty="0"/>
              <a:t>Нахождение </a:t>
            </a:r>
            <a:r>
              <a:rPr lang="ru-RU" sz="3200" dirty="0">
                <a:solidFill>
                  <a:srgbClr val="00B050"/>
                </a:solidFill>
              </a:rPr>
              <a:t>РАБОТЫ</a:t>
            </a:r>
            <a:r>
              <a:rPr lang="ru-RU" sz="3200" dirty="0"/>
              <a:t> по силе и расстоянию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1258C8-8D8B-4E5D-B716-1B99E42F6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0" y="6067425"/>
            <a:ext cx="22383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80524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40_TF34357615.potx" id="{A206F92C-1067-42D6-A79D-E07CC9D7BC98}" vid="{699DF033-0BBC-4BA3-8BC5-A5FE19D29BA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Уголки</Template>
  <TotalTime>0</TotalTime>
  <Words>162</Words>
  <Application>Microsoft Office PowerPoint</Application>
  <PresentationFormat>Широкоэкранный</PresentationFormat>
  <Paragraphs>31</Paragraphs>
  <Slides>13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 Black</vt:lpstr>
      <vt:lpstr>Calibri</vt:lpstr>
      <vt:lpstr>Franklin Gothic Book</vt:lpstr>
      <vt:lpstr>Segoe UI Black</vt:lpstr>
      <vt:lpstr>Уголки</vt:lpstr>
      <vt:lpstr>Mintear</vt:lpstr>
      <vt:lpstr>ItsMinTear</vt:lpstr>
      <vt:lpstr>При написании кода использовались библиотеки:</vt:lpstr>
      <vt:lpstr>На данный момент код состоит из:</vt:lpstr>
      <vt:lpstr>Включение компьютера:</vt:lpstr>
      <vt:lpstr>Первоначальный план работы Бота</vt:lpstr>
      <vt:lpstr>Что умеет бот:</vt:lpstr>
      <vt:lpstr>Решение выражений по математике:</vt:lpstr>
      <vt:lpstr>Решение задач по физике:</vt:lpstr>
      <vt:lpstr>Бот не глупый</vt:lpstr>
      <vt:lpstr>Бот имеет секретные команды</vt:lpstr>
      <vt:lpstr>Выключение компьютера: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2025-05-12T15:04:43Z</dcterms:created>
  <dcterms:modified xsi:type="dcterms:W3CDTF">2025-05-13T15:25:44Z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